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82" r:id="rId2"/>
    <p:sldId id="266" r:id="rId3"/>
    <p:sldId id="268" r:id="rId4"/>
    <p:sldId id="283" r:id="rId5"/>
    <p:sldId id="286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287" r:id="rId15"/>
    <p:sldId id="289" r:id="rId16"/>
    <p:sldId id="322" r:id="rId17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80" y="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4D4D9-D883-4240-86CE-18719CB38177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00D0-F9CD-4942-8CB3-7C1A9FCECF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4D4D9-D883-4240-86CE-18719CB38177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00D0-F9CD-4942-8CB3-7C1A9FCECF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4D4D9-D883-4240-86CE-18719CB38177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00D0-F9CD-4942-8CB3-7C1A9FCECF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5941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统一格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10460141" y="124361"/>
            <a:ext cx="1120194" cy="561439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7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5" name="矩形 14"/>
          <p:cNvSpPr/>
          <p:nvPr userDrawn="1"/>
        </p:nvSpPr>
        <p:spPr>
          <a:xfrm>
            <a:off x="-2" y="6515099"/>
            <a:ext cx="12192000" cy="365423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685800" y="6541073"/>
            <a:ext cx="1805944" cy="30777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l"/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明德  厚学  求是  创新 </a:t>
            </a:r>
          </a:p>
        </p:txBody>
      </p:sp>
      <p:sp>
        <p:nvSpPr>
          <p:cNvPr id="17" name="标题 5"/>
          <p:cNvSpPr>
            <a:spLocks noGrp="1"/>
          </p:cNvSpPr>
          <p:nvPr>
            <p:ph type="title"/>
          </p:nvPr>
        </p:nvSpPr>
        <p:spPr>
          <a:xfrm>
            <a:off x="690281" y="300608"/>
            <a:ext cx="9752679" cy="387752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1" spc="3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8" name="椭圆 17"/>
          <p:cNvSpPr/>
          <p:nvPr userDrawn="1"/>
        </p:nvSpPr>
        <p:spPr>
          <a:xfrm>
            <a:off x="10160" y="99810"/>
            <a:ext cx="571688" cy="571688"/>
          </a:xfrm>
          <a:prstGeom prst="ellipse">
            <a:avLst/>
          </a:prstGeom>
          <a:gradFill flip="none" rotWithShape="1">
            <a:gsLst>
              <a:gs pos="19000">
                <a:schemeClr val="accent1">
                  <a:lumMod val="75000"/>
                </a:schemeClr>
              </a:gs>
              <a:gs pos="100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/>
        </p:nvSpPr>
        <p:spPr>
          <a:xfrm>
            <a:off x="212404" y="228500"/>
            <a:ext cx="434835" cy="434835"/>
          </a:xfrm>
          <a:prstGeom prst="ellipse">
            <a:avLst/>
          </a:prstGeom>
          <a:gradFill>
            <a:gsLst>
              <a:gs pos="19000">
                <a:schemeClr val="accent3"/>
              </a:gs>
              <a:gs pos="100000">
                <a:schemeClr val="accent3">
                  <a:alpha val="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63000" y="6515100"/>
            <a:ext cx="2743200" cy="365125"/>
          </a:xfrm>
          <a:prstGeom prst="rect">
            <a:avLst/>
          </a:prstGeom>
        </p:spPr>
        <p:txBody>
          <a:bodyPr rIns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29477A82-939B-4E8C-98BA-EE105662274E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1" name="文本框 20"/>
          <p:cNvSpPr txBox="1"/>
          <p:nvPr userDrawn="1"/>
        </p:nvSpPr>
        <p:spPr>
          <a:xfrm>
            <a:off x="10522526" y="650739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page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4D4D9-D883-4240-86CE-18719CB38177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00D0-F9CD-4942-8CB3-7C1A9FCECF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4D4D9-D883-4240-86CE-18719CB38177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00D0-F9CD-4942-8CB3-7C1A9FCECF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4D4D9-D883-4240-86CE-18719CB38177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00D0-F9CD-4942-8CB3-7C1A9FCECF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4D4D9-D883-4240-86CE-18719CB38177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00D0-F9CD-4942-8CB3-7C1A9FCECF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4D4D9-D883-4240-86CE-18719CB38177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00D0-F9CD-4942-8CB3-7C1A9FCECF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4D4D9-D883-4240-86CE-18719CB38177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00D0-F9CD-4942-8CB3-7C1A9FCECF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4D4D9-D883-4240-86CE-18719CB38177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00D0-F9CD-4942-8CB3-7C1A9FCECF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4D4D9-D883-4240-86CE-18719CB38177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00D0-F9CD-4942-8CB3-7C1A9FCECF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4D4D9-D883-4240-86CE-18719CB38177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F00D0-F9CD-4942-8CB3-7C1A9FCECF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4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/>
          <p:nvPr/>
        </p:nvSpPr>
        <p:spPr>
          <a:xfrm>
            <a:off x="-42559" y="-117231"/>
            <a:ext cx="12277118" cy="3546232"/>
          </a:xfrm>
          <a:custGeom>
            <a:avLst/>
            <a:gdLst>
              <a:gd name="connsiteX0" fmla="*/ 0 w 12277118"/>
              <a:gd name="connsiteY0" fmla="*/ 0 h 3546232"/>
              <a:gd name="connsiteX1" fmla="*/ 12277118 w 12277118"/>
              <a:gd name="connsiteY1" fmla="*/ 0 h 3546232"/>
              <a:gd name="connsiteX2" fmla="*/ 12260661 w 12277118"/>
              <a:gd name="connsiteY2" fmla="*/ 133675 h 3546232"/>
              <a:gd name="connsiteX3" fmla="*/ 6138559 w 12277118"/>
              <a:gd name="connsiteY3" fmla="*/ 3546232 h 3546232"/>
              <a:gd name="connsiteX4" fmla="*/ 16457 w 12277118"/>
              <a:gd name="connsiteY4" fmla="*/ 133675 h 3546232"/>
              <a:gd name="connsiteX5" fmla="*/ 0 w 12277118"/>
              <a:gd name="connsiteY5" fmla="*/ 0 h 354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77118" h="3546232">
                <a:moveTo>
                  <a:pt x="0" y="0"/>
                </a:moveTo>
                <a:lnTo>
                  <a:pt x="12277118" y="0"/>
                </a:lnTo>
                <a:lnTo>
                  <a:pt x="12260661" y="133675"/>
                </a:lnTo>
                <a:cubicBezTo>
                  <a:pt x="11945521" y="2050458"/>
                  <a:pt x="9324832" y="3546232"/>
                  <a:pt x="6138559" y="3546232"/>
                </a:cubicBezTo>
                <a:cubicBezTo>
                  <a:pt x="2952286" y="3546232"/>
                  <a:pt x="331597" y="2050458"/>
                  <a:pt x="16457" y="133675"/>
                </a:cubicBezTo>
                <a:lnTo>
                  <a:pt x="0" y="0"/>
                </a:ln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accent1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任意多边形: 形状 10"/>
          <p:cNvSpPr/>
          <p:nvPr/>
        </p:nvSpPr>
        <p:spPr>
          <a:xfrm>
            <a:off x="-189052" y="-117231"/>
            <a:ext cx="12570105" cy="3766151"/>
          </a:xfrm>
          <a:custGeom>
            <a:avLst/>
            <a:gdLst>
              <a:gd name="connsiteX0" fmla="*/ 0 w 12277118"/>
              <a:gd name="connsiteY0" fmla="*/ 0 h 3546232"/>
              <a:gd name="connsiteX1" fmla="*/ 12277118 w 12277118"/>
              <a:gd name="connsiteY1" fmla="*/ 0 h 3546232"/>
              <a:gd name="connsiteX2" fmla="*/ 12260661 w 12277118"/>
              <a:gd name="connsiteY2" fmla="*/ 133675 h 3546232"/>
              <a:gd name="connsiteX3" fmla="*/ 6138559 w 12277118"/>
              <a:gd name="connsiteY3" fmla="*/ 3546232 h 3546232"/>
              <a:gd name="connsiteX4" fmla="*/ 16457 w 12277118"/>
              <a:gd name="connsiteY4" fmla="*/ 133675 h 3546232"/>
              <a:gd name="connsiteX5" fmla="*/ 0 w 12277118"/>
              <a:gd name="connsiteY5" fmla="*/ 0 h 354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77118" h="3546232">
                <a:moveTo>
                  <a:pt x="0" y="0"/>
                </a:moveTo>
                <a:lnTo>
                  <a:pt x="12277118" y="0"/>
                </a:lnTo>
                <a:lnTo>
                  <a:pt x="12260661" y="133675"/>
                </a:lnTo>
                <a:cubicBezTo>
                  <a:pt x="11945521" y="2050458"/>
                  <a:pt x="9324832" y="3546232"/>
                  <a:pt x="6138559" y="3546232"/>
                </a:cubicBezTo>
                <a:cubicBezTo>
                  <a:pt x="2952286" y="3546232"/>
                  <a:pt x="331597" y="2050458"/>
                  <a:pt x="16457" y="133675"/>
                </a:cubicBez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 descr="图片包含 游戏机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187" y="219160"/>
            <a:ext cx="2797625" cy="28734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665060" y="4960655"/>
            <a:ext cx="686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pc="300" dirty="0">
                <a:solidFill>
                  <a:schemeClr val="bg1">
                    <a:lumMod val="50000"/>
                    <a:alpha val="66000"/>
                  </a:schemeClr>
                </a:solidFill>
                <a:latin typeface="+mj-lt"/>
                <a:cs typeface="Arial" panose="020B0604020202020204" pitchFamily="34" charset="0"/>
              </a:rPr>
              <a:t>Huazhong University of Science and Technology</a:t>
            </a:r>
            <a:endParaRPr lang="zh-CN" altLang="en-US" spc="300" dirty="0">
              <a:solidFill>
                <a:schemeClr val="bg1">
                  <a:lumMod val="50000"/>
                  <a:alpha val="66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0705" y="5503788"/>
            <a:ext cx="779831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530055" y="5677590"/>
            <a:ext cx="3039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+mn-ea"/>
                <a:cs typeface="阿里巴巴普惠体" panose="00020600040101010101" pitchFamily="18" charset="-122"/>
              </a:rPr>
              <a:t>学生：张嘉伟 杨筠松</a:t>
            </a:r>
          </a:p>
        </p:txBody>
      </p:sp>
      <p:sp>
        <p:nvSpPr>
          <p:cNvPr id="17" name="标题 11"/>
          <p:cNvSpPr txBox="1"/>
          <p:nvPr/>
        </p:nvSpPr>
        <p:spPr>
          <a:xfrm>
            <a:off x="853632" y="437517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800" b="1" dirty="0">
                <a:solidFill>
                  <a:schemeClr val="accent1"/>
                </a:solidFill>
                <a:latin typeface="+mj-ea"/>
              </a:rPr>
              <a:t>2020</a:t>
            </a:r>
            <a:r>
              <a:rPr lang="zh-CN" altLang="en-US" sz="4800" b="1" dirty="0">
                <a:solidFill>
                  <a:schemeClr val="accent1"/>
                </a:solidFill>
                <a:latin typeface="+mj-ea"/>
              </a:rPr>
              <a:t>年国赛</a:t>
            </a:r>
            <a:r>
              <a:rPr lang="en-US" altLang="zh-CN" sz="4800" b="1" dirty="0">
                <a:solidFill>
                  <a:schemeClr val="accent1"/>
                </a:solidFill>
                <a:latin typeface="+mj-ea"/>
              </a:rPr>
              <a:t>E</a:t>
            </a:r>
            <a:r>
              <a:rPr lang="zh-CN" altLang="en-US" sz="4800" b="1" dirty="0">
                <a:solidFill>
                  <a:schemeClr val="accent1"/>
                </a:solidFill>
                <a:latin typeface="+mj-ea"/>
              </a:rPr>
              <a:t>题论文分享</a:t>
            </a:r>
          </a:p>
        </p:txBody>
      </p:sp>
      <p:pic>
        <p:nvPicPr>
          <p:cNvPr id="10" name="图片 9" descr="图片包含 游戏机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022" y="6419903"/>
            <a:ext cx="1519550" cy="351028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74377" y="6438900"/>
            <a:ext cx="21932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明德  厚学  求是  创新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AFC161-03F9-F13B-7F06-45F87F7DB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问题二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D82D11-B867-2EC4-AA79-7188BA961C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" r="7780" b="2703"/>
          <a:stretch/>
        </p:blipFill>
        <p:spPr>
          <a:xfrm>
            <a:off x="510280" y="1593354"/>
            <a:ext cx="1910690" cy="32089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495B733-5DA9-8F66-887E-4407C8BC6A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18" b="48120"/>
          <a:stretch/>
        </p:blipFill>
        <p:spPr>
          <a:xfrm>
            <a:off x="3241457" y="1222425"/>
            <a:ext cx="7163403" cy="1211019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5E17C2A5-0E9B-D2C3-DD72-0F01D163D45B}"/>
              </a:ext>
            </a:extLst>
          </p:cNvPr>
          <p:cNvGrpSpPr/>
          <p:nvPr/>
        </p:nvGrpSpPr>
        <p:grpSpPr>
          <a:xfrm>
            <a:off x="3241457" y="2624973"/>
            <a:ext cx="6615390" cy="2680453"/>
            <a:chOff x="3241457" y="2624973"/>
            <a:chExt cx="6615390" cy="2680453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6C3C8A88-48A9-A9D9-1040-ED6E85C73C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3608" r="2393"/>
            <a:stretch/>
          </p:blipFill>
          <p:spPr>
            <a:xfrm>
              <a:off x="3241457" y="2624973"/>
              <a:ext cx="4523787" cy="804027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920133F-5980-CFD2-378D-437C711FC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1457" y="3620529"/>
              <a:ext cx="6615390" cy="1684897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4159115E-1A0F-FEB5-F2A6-68B37414DC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5216" y="899776"/>
            <a:ext cx="7622698" cy="544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1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972AB6-3F23-645B-00CC-5230D2B92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问题三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57A1EA-208E-CC62-2A4C-BFC7036865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67" r="16927" b="12454"/>
          <a:stretch/>
        </p:blipFill>
        <p:spPr>
          <a:xfrm>
            <a:off x="866690" y="1514474"/>
            <a:ext cx="1857460" cy="3559834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20C52672-5566-9CA7-B409-5F40B96B0AE3}"/>
              </a:ext>
            </a:extLst>
          </p:cNvPr>
          <p:cNvGrpSpPr/>
          <p:nvPr/>
        </p:nvGrpSpPr>
        <p:grpSpPr>
          <a:xfrm>
            <a:off x="3489336" y="1048807"/>
            <a:ext cx="6867899" cy="4294718"/>
            <a:chOff x="708036" y="3144307"/>
            <a:chExt cx="4527783" cy="304180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2A9EB73-67C3-F657-542E-2C8E1C77D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036" y="3144307"/>
              <a:ext cx="4527783" cy="2686188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64DADB5-7271-CA63-DC33-D91307D4A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5380" y="5830495"/>
              <a:ext cx="2590933" cy="355618"/>
            </a:xfrm>
            <a:prstGeom prst="rect">
              <a:avLst/>
            </a:prstGeom>
          </p:spPr>
        </p:pic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B6258326-4DC7-171C-A3A7-1274AF62813E}"/>
              </a:ext>
            </a:extLst>
          </p:cNvPr>
          <p:cNvSpPr/>
          <p:nvPr/>
        </p:nvSpPr>
        <p:spPr>
          <a:xfrm>
            <a:off x="8486775" y="3294391"/>
            <a:ext cx="1381125" cy="2393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8DB1914-B0D3-E5F8-2AFC-96EDEA7C008A}"/>
              </a:ext>
            </a:extLst>
          </p:cNvPr>
          <p:cNvSpPr txBox="1"/>
          <p:nvPr/>
        </p:nvSpPr>
        <p:spPr>
          <a:xfrm>
            <a:off x="3634196" y="5547583"/>
            <a:ext cx="5228408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pandas</a:t>
            </a:r>
            <a:r>
              <a:rPr lang="zh-CN" altLang="en-US" sz="2800" dirty="0"/>
              <a:t>数据汇总，样条插值预测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9C7E38C-A476-A4F3-E634-BF6A72957FBA}"/>
              </a:ext>
            </a:extLst>
          </p:cNvPr>
          <p:cNvSpPr/>
          <p:nvPr/>
        </p:nvSpPr>
        <p:spPr>
          <a:xfrm>
            <a:off x="5480895" y="3925993"/>
            <a:ext cx="491280" cy="198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6420C23-E3AC-58BD-AE3B-6415F9D46126}"/>
              </a:ext>
            </a:extLst>
          </p:cNvPr>
          <p:cNvSpPr/>
          <p:nvPr/>
        </p:nvSpPr>
        <p:spPr>
          <a:xfrm>
            <a:off x="6923285" y="4517679"/>
            <a:ext cx="1381125" cy="2393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1F9CFA3-5387-9FC9-8E35-9B54A804E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8921" y="1405464"/>
            <a:ext cx="7811291" cy="387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57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112D8A-2758-FFFA-902A-4E938E55D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问题四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8C1FA0-4987-830C-CF09-B4FFD76ABE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37" r="5325" b="6528"/>
          <a:stretch/>
        </p:blipFill>
        <p:spPr>
          <a:xfrm>
            <a:off x="690281" y="1866899"/>
            <a:ext cx="1757644" cy="29226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C5D32B4-6BCE-AF66-5EFD-007600F7B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442" y="1737813"/>
            <a:ext cx="7111586" cy="31866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BB529E1-1EB0-CB6E-174F-3DAE55EA6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041" y="1002044"/>
            <a:ext cx="6682387" cy="518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0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0FF362-AE71-46E3-3536-3BD8B0FF9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问题五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C6859B-B6AA-800F-1C64-55D84284AC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61" r="9140" b="10236"/>
          <a:stretch/>
        </p:blipFill>
        <p:spPr>
          <a:xfrm>
            <a:off x="104637" y="1479148"/>
            <a:ext cx="2935727" cy="34480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D9EE9F2-2874-B883-2AB8-8BD7D6EAD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159" y="1168744"/>
            <a:ext cx="9807666" cy="303801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BC56047-6E00-8C71-0399-10AB65155E0B}"/>
              </a:ext>
            </a:extLst>
          </p:cNvPr>
          <p:cNvSpPr txBox="1"/>
          <p:nvPr/>
        </p:nvSpPr>
        <p:spPr>
          <a:xfrm>
            <a:off x="3468367" y="4807681"/>
            <a:ext cx="6056633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利用</a:t>
            </a:r>
            <a:r>
              <a:rPr lang="en-US" altLang="zh-CN" sz="2400" dirty="0" err="1"/>
              <a:t>matlab</a:t>
            </a:r>
            <a:r>
              <a:rPr lang="zh-CN" altLang="en-US" sz="2400" dirty="0"/>
              <a:t>的</a:t>
            </a:r>
            <a:r>
              <a:rPr lang="en-US" altLang="zh-CN" sz="2800" dirty="0" err="1"/>
              <a:t>Intlinprog</a:t>
            </a:r>
            <a:r>
              <a:rPr lang="zh-CN" altLang="en-US" sz="2400" dirty="0"/>
              <a:t>求解线性</a:t>
            </a:r>
            <a:r>
              <a:rPr lang="en-US" altLang="zh-CN" sz="2400" dirty="0"/>
              <a:t>0-1</a:t>
            </a:r>
            <a:r>
              <a:rPr lang="zh-CN" altLang="en-US" sz="2400" dirty="0"/>
              <a:t>规划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E3807B4-5DCD-01CD-F37A-398F08A35967}"/>
              </a:ext>
            </a:extLst>
          </p:cNvPr>
          <p:cNvGrpSpPr/>
          <p:nvPr/>
        </p:nvGrpSpPr>
        <p:grpSpPr>
          <a:xfrm>
            <a:off x="6257437" y="1407615"/>
            <a:ext cx="5474569" cy="2146309"/>
            <a:chOff x="6257437" y="1407615"/>
            <a:chExt cx="5474569" cy="214630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7461674-D11A-FF01-F957-D2EBE8BB1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7437" y="1407615"/>
              <a:ext cx="5474569" cy="1795558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157970D-5ED9-22EE-B3F2-027C7412F040}"/>
                </a:ext>
              </a:extLst>
            </p:cNvPr>
            <p:cNvSpPr txBox="1"/>
            <p:nvPr/>
          </p:nvSpPr>
          <p:spPr>
            <a:xfrm>
              <a:off x="6607556" y="3184592"/>
              <a:ext cx="512445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0-1</a:t>
              </a:r>
              <a:r>
                <a:rPr lang="zh-CN" altLang="en-US" dirty="0"/>
                <a:t>规划模型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944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658074"/>
            <a:ext cx="12192000" cy="354185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13034" y="1851645"/>
            <a:ext cx="2813592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9900" dirty="0">
                <a:solidFill>
                  <a:schemeClr val="bg1"/>
                </a:solidFill>
                <a:latin typeface="+mj-lt"/>
                <a:ea typeface="阿里巴巴普惠体 Light" panose="00020600040101010101" pitchFamily="18" charset="-122"/>
                <a:cs typeface="Arial" panose="020B0604020202020204" pitchFamily="34" charset="0"/>
              </a:rPr>
              <a:t>03</a:t>
            </a:r>
            <a:endParaRPr lang="zh-CN" altLang="en-US" sz="19900" dirty="0">
              <a:solidFill>
                <a:schemeClr val="bg1"/>
              </a:solidFill>
              <a:latin typeface="+mj-lt"/>
              <a:ea typeface="阿里巴巴普惠体 Light" panose="00020600040101010101" pitchFamily="18" charset="-122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81952" y="2670770"/>
            <a:ext cx="2862322" cy="92333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+mj-ea"/>
                <a:ea typeface="+mj-ea"/>
              </a:rPr>
              <a:t>论文优点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3703899" y="1976377"/>
            <a:ext cx="0" cy="290524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 descr="蓝色的标志&#10;&#10;描述已自动生成"/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755" y="1658073"/>
            <a:ext cx="4808536" cy="3636911"/>
          </a:xfrm>
          <a:prstGeom prst="rect">
            <a:avLst/>
          </a:prstGeom>
        </p:spPr>
      </p:pic>
      <p:pic>
        <p:nvPicPr>
          <p:cNvPr id="12" name="图片 11" descr="蓝色的标志&#10;&#10;描述已自动生成"/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78426" y="1658072"/>
            <a:ext cx="4808536" cy="3636911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-289367" y="1469985"/>
            <a:ext cx="12688233" cy="39701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88102" y="1336331"/>
            <a:ext cx="44409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1.</a:t>
            </a:r>
            <a:r>
              <a:rPr lang="zh-CN" altLang="en-US" sz="2800" dirty="0"/>
              <a:t>摘要中简要给出了结论与数据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5087081" y="901586"/>
            <a:ext cx="6208727" cy="5452167"/>
            <a:chOff x="4630906" y="800084"/>
            <a:chExt cx="6208727" cy="5452167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30906" y="800084"/>
              <a:ext cx="6208727" cy="5452167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6054572" y="2148396"/>
              <a:ext cx="1100832" cy="27520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8922058" y="2139518"/>
              <a:ext cx="852257" cy="2840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7173157" y="3000652"/>
              <a:ext cx="1100831" cy="2840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8350650" y="3000652"/>
              <a:ext cx="1100830" cy="25301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7492753" y="3604334"/>
              <a:ext cx="1008816" cy="2041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740676" y="4128117"/>
              <a:ext cx="3533312" cy="3062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5175682" y="5277776"/>
              <a:ext cx="3098306" cy="3062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5406500" y="4718481"/>
              <a:ext cx="1553593" cy="3062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8700116" y="4351244"/>
              <a:ext cx="1296140" cy="37286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288102" y="3196884"/>
            <a:ext cx="5248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2.</a:t>
            </a:r>
            <a:r>
              <a:rPr lang="zh-CN" altLang="en-US" sz="2800" dirty="0"/>
              <a:t>大量运用图表，比较直观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547" y="657041"/>
            <a:ext cx="4324572" cy="446427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5214" y="1219494"/>
            <a:ext cx="4381725" cy="4019757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6951" y="3979144"/>
            <a:ext cx="4375375" cy="215276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9460" y="1180969"/>
            <a:ext cx="6407479" cy="477544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6017" y="1690487"/>
            <a:ext cx="5689892" cy="2489328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0534" y="1511609"/>
            <a:ext cx="5924854" cy="448333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0F3C39A-F138-21CC-4737-2BCA41BCF5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7271" y="694889"/>
            <a:ext cx="7182852" cy="579200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D1CC193-E2AD-DB57-5ED1-CB83A6A7EC04}"/>
              </a:ext>
            </a:extLst>
          </p:cNvPr>
          <p:cNvSpPr txBox="1"/>
          <p:nvPr/>
        </p:nvSpPr>
        <p:spPr>
          <a:xfrm>
            <a:off x="337198" y="4734566"/>
            <a:ext cx="5248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3.</a:t>
            </a:r>
            <a:r>
              <a:rPr lang="zh-CN" altLang="en-US" sz="2800" dirty="0"/>
              <a:t>思路清晰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86BDBC63-6D0B-F1C4-6069-F8829A40A7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01935" y="1257015"/>
            <a:ext cx="5483663" cy="4506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/>
          <p:nvPr/>
        </p:nvSpPr>
        <p:spPr>
          <a:xfrm>
            <a:off x="-42559" y="-117231"/>
            <a:ext cx="12277118" cy="3546232"/>
          </a:xfrm>
          <a:custGeom>
            <a:avLst/>
            <a:gdLst>
              <a:gd name="connsiteX0" fmla="*/ 0 w 12277118"/>
              <a:gd name="connsiteY0" fmla="*/ 0 h 3546232"/>
              <a:gd name="connsiteX1" fmla="*/ 12277118 w 12277118"/>
              <a:gd name="connsiteY1" fmla="*/ 0 h 3546232"/>
              <a:gd name="connsiteX2" fmla="*/ 12260661 w 12277118"/>
              <a:gd name="connsiteY2" fmla="*/ 133675 h 3546232"/>
              <a:gd name="connsiteX3" fmla="*/ 6138559 w 12277118"/>
              <a:gd name="connsiteY3" fmla="*/ 3546232 h 3546232"/>
              <a:gd name="connsiteX4" fmla="*/ 16457 w 12277118"/>
              <a:gd name="connsiteY4" fmla="*/ 133675 h 3546232"/>
              <a:gd name="connsiteX5" fmla="*/ 0 w 12277118"/>
              <a:gd name="connsiteY5" fmla="*/ 0 h 354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77118" h="3546232">
                <a:moveTo>
                  <a:pt x="0" y="0"/>
                </a:moveTo>
                <a:lnTo>
                  <a:pt x="12277118" y="0"/>
                </a:lnTo>
                <a:lnTo>
                  <a:pt x="12260661" y="133675"/>
                </a:lnTo>
                <a:cubicBezTo>
                  <a:pt x="11945521" y="2050458"/>
                  <a:pt x="9324832" y="3546232"/>
                  <a:pt x="6138559" y="3546232"/>
                </a:cubicBezTo>
                <a:cubicBezTo>
                  <a:pt x="2952286" y="3546232"/>
                  <a:pt x="331597" y="2050458"/>
                  <a:pt x="16457" y="133675"/>
                </a:cubicBezTo>
                <a:lnTo>
                  <a:pt x="0" y="0"/>
                </a:ln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accent1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任意多边形: 形状 10"/>
          <p:cNvSpPr/>
          <p:nvPr/>
        </p:nvSpPr>
        <p:spPr>
          <a:xfrm>
            <a:off x="-189052" y="-117231"/>
            <a:ext cx="12570105" cy="3766151"/>
          </a:xfrm>
          <a:custGeom>
            <a:avLst/>
            <a:gdLst>
              <a:gd name="connsiteX0" fmla="*/ 0 w 12277118"/>
              <a:gd name="connsiteY0" fmla="*/ 0 h 3546232"/>
              <a:gd name="connsiteX1" fmla="*/ 12277118 w 12277118"/>
              <a:gd name="connsiteY1" fmla="*/ 0 h 3546232"/>
              <a:gd name="connsiteX2" fmla="*/ 12260661 w 12277118"/>
              <a:gd name="connsiteY2" fmla="*/ 133675 h 3546232"/>
              <a:gd name="connsiteX3" fmla="*/ 6138559 w 12277118"/>
              <a:gd name="connsiteY3" fmla="*/ 3546232 h 3546232"/>
              <a:gd name="connsiteX4" fmla="*/ 16457 w 12277118"/>
              <a:gd name="connsiteY4" fmla="*/ 133675 h 3546232"/>
              <a:gd name="connsiteX5" fmla="*/ 0 w 12277118"/>
              <a:gd name="connsiteY5" fmla="*/ 0 h 354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77118" h="3546232">
                <a:moveTo>
                  <a:pt x="0" y="0"/>
                </a:moveTo>
                <a:lnTo>
                  <a:pt x="12277118" y="0"/>
                </a:lnTo>
                <a:lnTo>
                  <a:pt x="12260661" y="133675"/>
                </a:lnTo>
                <a:cubicBezTo>
                  <a:pt x="11945521" y="2050458"/>
                  <a:pt x="9324832" y="3546232"/>
                  <a:pt x="6138559" y="3546232"/>
                </a:cubicBezTo>
                <a:cubicBezTo>
                  <a:pt x="2952286" y="3546232"/>
                  <a:pt x="331597" y="2050458"/>
                  <a:pt x="16457" y="133675"/>
                </a:cubicBez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 descr="图片包含 游戏机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187" y="219160"/>
            <a:ext cx="2797625" cy="2873450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>
            <a:off x="2150705" y="5503788"/>
            <a:ext cx="779831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576191" y="5677590"/>
            <a:ext cx="3039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+mn-ea"/>
                <a:cs typeface="阿里巴巴普惠体" panose="00020600040101010101" pitchFamily="18" charset="-122"/>
              </a:rPr>
              <a:t>学生：张嘉伟 杨筠松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389446" y="4960655"/>
            <a:ext cx="3413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pc="300" dirty="0">
                <a:solidFill>
                  <a:schemeClr val="bg1">
                    <a:lumMod val="50000"/>
                  </a:schemeClr>
                </a:solidFill>
              </a:rPr>
              <a:t>Thanks for the listening</a:t>
            </a:r>
          </a:p>
        </p:txBody>
      </p:sp>
      <p:sp>
        <p:nvSpPr>
          <p:cNvPr id="20" name="标题 11"/>
          <p:cNvSpPr txBox="1"/>
          <p:nvPr/>
        </p:nvSpPr>
        <p:spPr>
          <a:xfrm>
            <a:off x="853632" y="4375178"/>
            <a:ext cx="10515600" cy="6698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800" b="1" dirty="0">
                <a:solidFill>
                  <a:schemeClr val="accent1"/>
                </a:solidFill>
                <a:latin typeface="+mj-ea"/>
              </a:rPr>
              <a:t>感谢聆听</a:t>
            </a:r>
          </a:p>
        </p:txBody>
      </p:sp>
      <p:pic>
        <p:nvPicPr>
          <p:cNvPr id="10" name="图片 9" descr="图片包含 游戏机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022" y="6419903"/>
            <a:ext cx="1519550" cy="35102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74377" y="6438900"/>
            <a:ext cx="21932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明德  厚学  求是  创新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658074"/>
            <a:ext cx="12192000" cy="354185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08840" y="1851645"/>
            <a:ext cx="3021981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9900" dirty="0">
                <a:solidFill>
                  <a:schemeClr val="bg1"/>
                </a:solidFill>
                <a:latin typeface="+mj-lt"/>
                <a:ea typeface="阿里巴巴普惠体 Light" panose="00020600040101010101" pitchFamily="18" charset="-122"/>
                <a:cs typeface="Arial" panose="020B0604020202020204" pitchFamily="34" charset="0"/>
              </a:rPr>
              <a:t>01</a:t>
            </a:r>
            <a:endParaRPr lang="zh-CN" altLang="en-US" sz="19900" dirty="0">
              <a:solidFill>
                <a:schemeClr val="bg1"/>
              </a:solidFill>
              <a:latin typeface="+mj-lt"/>
              <a:ea typeface="阿里巴巴普惠体 Light" panose="00020600040101010101" pitchFamily="18" charset="-122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81952" y="2670770"/>
            <a:ext cx="2862322" cy="92333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+mj-ea"/>
                <a:ea typeface="+mj-ea"/>
              </a:rPr>
              <a:t>题目分析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3703899" y="1976377"/>
            <a:ext cx="0" cy="290524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 descr="蓝色的标志&#10;&#10;描述已自动生成"/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755" y="1658073"/>
            <a:ext cx="4808536" cy="3636911"/>
          </a:xfrm>
          <a:prstGeom prst="rect">
            <a:avLst/>
          </a:prstGeom>
        </p:spPr>
      </p:pic>
      <p:pic>
        <p:nvPicPr>
          <p:cNvPr id="12" name="图片 11" descr="蓝色的标志&#10;&#10;描述已自动生成"/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78426" y="1658072"/>
            <a:ext cx="4808536" cy="3636911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-289367" y="1469985"/>
            <a:ext cx="12688233" cy="39701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7A82-939B-4E8C-98BA-EE105662274E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93872" y="1031043"/>
            <a:ext cx="10158715" cy="4938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 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    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校园供水系统是校园公用设施的重要组成部分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学校为了保障校园供水系统的正常运行需要投入大量的人力、物力和财力。随着科学技术的发展，校园内已经普遍使用了智能水表，从而可以获得大量的实时供水系统运行数据。后勤部门希望基于这些数据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通过数学建模和数据挖掘及时发现和解决供水系统中存在的问题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，提高校园服务和管理水平。附件是某校区水表层级关系以及所有水表四个季度的读数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以一定时间为间隔，如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15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分钟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)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与相应的用水数据。请利用这些信息和数据，建立数学模型，讨论以下问题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:</a:t>
            </a:r>
          </a:p>
          <a:p>
            <a:pPr algn="just">
              <a:lnSpc>
                <a:spcPct val="120000"/>
              </a:lnSpc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1.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统计、分析各个水表数据的变化规律，并给出校园内不同功能区（宿舍、教学楼、办公楼、食堂等）的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用水特征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。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2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．结合校区水表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层级关系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，建立水表数据之间的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关系模型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，并利用已有数据分析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模型误差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。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16260" y="137355"/>
            <a:ext cx="4905510" cy="6451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3200" dirty="0">
                <a:solidFill>
                  <a:schemeClr val="accent1"/>
                </a:solidFill>
                <a:latin typeface="+mn-ea"/>
              </a:rPr>
              <a:t>E</a:t>
            </a:r>
            <a:r>
              <a:rPr lang="zh-CN" altLang="en-US" sz="3200" dirty="0">
                <a:solidFill>
                  <a:schemeClr val="accent1"/>
                </a:solidFill>
                <a:latin typeface="+mn-ea"/>
              </a:rPr>
              <a:t>题校园供水系统智能管理</a:t>
            </a:r>
            <a:endParaRPr lang="en-US" altLang="zh-CN" sz="32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531670" y="736749"/>
            <a:ext cx="1053296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7A82-939B-4E8C-98BA-EE105662274E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16642" y="1381862"/>
            <a:ext cx="10158715" cy="4052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3.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输水管网的漏损是一个严重问题。资料显示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在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维护良好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的公共供水网络中，平均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失水在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5%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左右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;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而在比较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老旧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的管网中，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失水则会更多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。请利用附件提供的数据，建立数学模型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，分析该校园供水管网的漏损情况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。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4.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地下水管暗漏不容易被发现，需要花费大量人力对供水管道的漏损进行检测及定位，如果能够从水表的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实时数据及时发现并确定发生漏损的位置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，将极为有益。请帮助学校解决这个问题。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5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．管网维修需要一定的人工费和材料费，但同时可以降低管网漏损程度。请根据以上结果和你了解的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水价及维修成本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确定管网漏损的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最优维修决策方案。</a:t>
            </a:r>
            <a:endParaRPr lang="en-US" altLang="zh-CN" sz="24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16260" y="137355"/>
            <a:ext cx="4905510" cy="6451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3200" dirty="0">
                <a:solidFill>
                  <a:schemeClr val="accent1"/>
                </a:solidFill>
                <a:latin typeface="+mn-ea"/>
              </a:rPr>
              <a:t>E</a:t>
            </a:r>
            <a:r>
              <a:rPr lang="zh-CN" altLang="en-US" sz="3200" dirty="0">
                <a:solidFill>
                  <a:schemeClr val="accent1"/>
                </a:solidFill>
                <a:latin typeface="+mn-ea"/>
              </a:rPr>
              <a:t>题校园供水系统智能管理</a:t>
            </a:r>
            <a:endParaRPr lang="en-US" altLang="zh-CN" sz="32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531670" y="736749"/>
            <a:ext cx="1053296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问题分析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22" y="1175862"/>
            <a:ext cx="5483663" cy="45062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971791" y="1305017"/>
            <a:ext cx="3471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问题一：</a:t>
            </a:r>
            <a:endParaRPr lang="en-US" altLang="zh-CN" dirty="0"/>
          </a:p>
          <a:p>
            <a:r>
              <a:rPr lang="zh-CN" altLang="en-US" dirty="0"/>
              <a:t>利用</a:t>
            </a:r>
            <a:r>
              <a:rPr lang="en-US" altLang="zh-CN" dirty="0"/>
              <a:t>python </a:t>
            </a:r>
            <a:r>
              <a:rPr lang="zh-CN" altLang="en-US" dirty="0"/>
              <a:t>的</a:t>
            </a:r>
            <a:r>
              <a:rPr lang="en-US" altLang="zh-CN" dirty="0"/>
              <a:t>pandas</a:t>
            </a:r>
            <a:r>
              <a:rPr lang="zh-CN" altLang="en-US" dirty="0"/>
              <a:t>库。（数据预处理、缺失值填补、时间序列、可视化等功能）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971791" y="2602637"/>
            <a:ext cx="3471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问题二：</a:t>
            </a:r>
            <a:endParaRPr lang="en-US" altLang="zh-CN" dirty="0"/>
          </a:p>
          <a:p>
            <a:r>
              <a:rPr lang="zh-CN" altLang="en-US" dirty="0"/>
              <a:t>利用拓扑图表示层级结构</a:t>
            </a:r>
            <a:endParaRPr lang="en-US" altLang="zh-CN" dirty="0"/>
          </a:p>
          <a:p>
            <a:r>
              <a:rPr lang="zh-CN" altLang="en-US" dirty="0"/>
              <a:t>平均相对误差（</a:t>
            </a:r>
            <a:r>
              <a:rPr lang="en-US" altLang="zh-CN" dirty="0"/>
              <a:t>MRE</a:t>
            </a:r>
            <a:r>
              <a:rPr lang="zh-CN" altLang="en-US" dirty="0"/>
              <a:t>）分析</a:t>
            </a:r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3800" y="2505075"/>
            <a:ext cx="1885315" cy="18040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971790" y="3802966"/>
            <a:ext cx="3471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问题三：</a:t>
            </a:r>
            <a:endParaRPr lang="en-US" altLang="zh-CN" dirty="0"/>
          </a:p>
          <a:p>
            <a:r>
              <a:rPr lang="zh-CN" altLang="en-US" dirty="0"/>
              <a:t>利用样条插值来预测漏损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971790" y="4482379"/>
            <a:ext cx="3471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问题四：</a:t>
            </a:r>
            <a:endParaRPr lang="en-US" altLang="zh-CN" dirty="0"/>
          </a:p>
          <a:p>
            <a:r>
              <a:rPr lang="zh-CN" altLang="en-US" dirty="0"/>
              <a:t>基于问题三分析数据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971789" y="5358971"/>
            <a:ext cx="34711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问题五：</a:t>
            </a:r>
            <a:endParaRPr lang="en-US" altLang="zh-CN" dirty="0"/>
          </a:p>
          <a:p>
            <a:r>
              <a:rPr lang="zh-CN" altLang="en-US" dirty="0"/>
              <a:t>利用动态</a:t>
            </a:r>
            <a:r>
              <a:rPr lang="en-US" altLang="zh-CN" dirty="0"/>
              <a:t>0-1</a:t>
            </a:r>
            <a:r>
              <a:rPr lang="zh-CN" altLang="en-US" dirty="0"/>
              <a:t>规划（求解决策过程最优化的过程）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53210"/>
            <a:ext cx="12167235" cy="3484245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658074"/>
            <a:ext cx="12192000" cy="354185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26641" y="1851645"/>
            <a:ext cx="2786380" cy="3153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9900" dirty="0">
                <a:solidFill>
                  <a:schemeClr val="bg1"/>
                </a:solidFill>
                <a:latin typeface="+mj-lt"/>
                <a:ea typeface="阿里巴巴普惠体 Light" panose="00020600040101010101" pitchFamily="18" charset="-122"/>
                <a:cs typeface="Arial" panose="020B0604020202020204" pitchFamily="34" charset="0"/>
              </a:rPr>
              <a:t>02</a:t>
            </a:r>
            <a:endParaRPr lang="zh-CN" altLang="en-US" sz="19900" dirty="0">
              <a:solidFill>
                <a:schemeClr val="bg1"/>
              </a:solidFill>
              <a:latin typeface="+mj-lt"/>
              <a:ea typeface="阿里巴巴普惠体 Light" panose="00020600040101010101" pitchFamily="18" charset="-122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81952" y="2670770"/>
            <a:ext cx="2837180" cy="92202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+mj-ea"/>
                <a:ea typeface="+mj-ea"/>
              </a:rPr>
              <a:t>解题过程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3703899" y="1976377"/>
            <a:ext cx="0" cy="290524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 descr="蓝色的标志&#10;&#10;描述已自动生成"/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755" y="1658073"/>
            <a:ext cx="4808536" cy="3636911"/>
          </a:xfrm>
          <a:prstGeom prst="rect">
            <a:avLst/>
          </a:prstGeom>
        </p:spPr>
      </p:pic>
      <p:pic>
        <p:nvPicPr>
          <p:cNvPr id="12" name="图片 11" descr="蓝色的标志&#10;&#10;描述已自动生成"/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78426" y="1658072"/>
            <a:ext cx="4808536" cy="3636911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-289367" y="1469985"/>
            <a:ext cx="12688233" cy="39701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397257-CBF5-8A95-1264-211EA9773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前提假设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F14CDC-0D24-39ED-39A4-B329C14910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39" b="51649"/>
          <a:stretch/>
        </p:blipFill>
        <p:spPr>
          <a:xfrm>
            <a:off x="225026" y="1230982"/>
            <a:ext cx="10986885" cy="1589103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C333D852-BE98-78C5-9301-74ACBB2166B2}"/>
              </a:ext>
            </a:extLst>
          </p:cNvPr>
          <p:cNvGrpSpPr/>
          <p:nvPr/>
        </p:nvGrpSpPr>
        <p:grpSpPr>
          <a:xfrm>
            <a:off x="49961" y="3044378"/>
            <a:ext cx="11286823" cy="3263207"/>
            <a:chOff x="49961" y="3044378"/>
            <a:chExt cx="11286823" cy="3263207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4CC5243-7692-8B97-420A-55EA15A42550}"/>
                </a:ext>
              </a:extLst>
            </p:cNvPr>
            <p:cNvSpPr txBox="1"/>
            <p:nvPr/>
          </p:nvSpPr>
          <p:spPr>
            <a:xfrm>
              <a:off x="5893532" y="3752652"/>
              <a:ext cx="5318379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电磁水表的精度高，而机械水表可检测的最小水流量与管道直径成正比，在直径较大的主干管道中，机械水表误差大</a:t>
              </a: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A72BF76-02B5-6C57-3044-661592208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61" y="3044378"/>
              <a:ext cx="5668507" cy="3263207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B81F70F-382B-16BA-BAA5-48CA6BFF9CD2}"/>
                </a:ext>
              </a:extLst>
            </p:cNvPr>
            <p:cNvSpPr/>
            <p:nvPr/>
          </p:nvSpPr>
          <p:spPr>
            <a:xfrm>
              <a:off x="5566620" y="4802819"/>
              <a:ext cx="5770164" cy="10001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502DA719-C68A-7C14-69E3-0790DB92B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026" y="2863607"/>
            <a:ext cx="10218157" cy="286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6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39E147-F977-4B43-4EE3-8BE789F3C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数据预处理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0AA636-17B7-784E-A3ED-D576734C0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3551" r="419" b="75213"/>
          <a:stretch/>
        </p:blipFill>
        <p:spPr>
          <a:xfrm>
            <a:off x="-3129517" y="2160528"/>
            <a:ext cx="8551432" cy="14974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3CFDBA2-8BAA-2D04-6B56-5C6D70613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024" y="1767767"/>
            <a:ext cx="8388096" cy="3395618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3BDA14EE-F808-7C27-B538-9249E796B8ED}"/>
              </a:ext>
            </a:extLst>
          </p:cNvPr>
          <p:cNvSpPr/>
          <p:nvPr/>
        </p:nvSpPr>
        <p:spPr>
          <a:xfrm>
            <a:off x="1901953" y="3066662"/>
            <a:ext cx="1719071" cy="72467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15D59CBC-1D24-C4A6-6E59-FDB035955B21}"/>
              </a:ext>
            </a:extLst>
          </p:cNvPr>
          <p:cNvCxnSpPr>
            <a:cxnSpLocks/>
          </p:cNvCxnSpPr>
          <p:nvPr/>
        </p:nvCxnSpPr>
        <p:spPr>
          <a:xfrm flipH="1">
            <a:off x="1091336" y="3657988"/>
            <a:ext cx="0" cy="11810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2041D6E5-6720-5BFF-2399-EEB1819EB4D5}"/>
              </a:ext>
            </a:extLst>
          </p:cNvPr>
          <p:cNvSpPr txBox="1"/>
          <p:nvPr/>
        </p:nvSpPr>
        <p:spPr>
          <a:xfrm>
            <a:off x="1281764" y="4050749"/>
            <a:ext cx="1719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剔除异常值</a:t>
            </a:r>
            <a:endParaRPr lang="en-US" altLang="zh-CN" dirty="0"/>
          </a:p>
          <a:p>
            <a:r>
              <a:rPr lang="zh-CN" altLang="en-US" dirty="0"/>
              <a:t>处理缺失数据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E09D65C-0E76-C244-C4E4-F393914D4BD0}"/>
              </a:ext>
            </a:extLst>
          </p:cNvPr>
          <p:cNvSpPr txBox="1"/>
          <p:nvPr/>
        </p:nvSpPr>
        <p:spPr>
          <a:xfrm>
            <a:off x="471145" y="4842098"/>
            <a:ext cx="124038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建模数据</a:t>
            </a:r>
          </a:p>
        </p:txBody>
      </p:sp>
    </p:spTree>
    <p:extLst>
      <p:ext uri="{BB962C8B-B14F-4D97-AF65-F5344CB8AC3E}">
        <p14:creationId xmlns:p14="http://schemas.microsoft.com/office/powerpoint/2010/main" val="3558654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9" grpId="0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732F53-E788-3B39-9918-60CE4889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问题一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6479DC-EC7D-7742-5B67-11AC66161F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92" r="5206" b="13261"/>
          <a:stretch/>
        </p:blipFill>
        <p:spPr>
          <a:xfrm>
            <a:off x="600353" y="2077375"/>
            <a:ext cx="1246202" cy="20773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8CF5B16-751D-2343-3692-D86A08881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728" y="1679243"/>
            <a:ext cx="7967896" cy="29490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D3E88CC-808E-FAB5-1B30-024A5ADCC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73" y="5272264"/>
            <a:ext cx="10107436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141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730591c6-4865-4180-913c-4b84dd96778b"/>
  <p:tag name="COMMONDATA" val="eyJoZGlkIjoiYWIwNGE2OWQwZTAzMzVkZjg0MTk1Nzk1MDFjNDU3ZGM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586</Words>
  <Application>Microsoft Office PowerPoint</Application>
  <PresentationFormat>宽屏</PresentationFormat>
  <Paragraphs>53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阿里巴巴普惠体 Light</vt:lpstr>
      <vt:lpstr>Arial</vt:lpstr>
      <vt:lpstr>等线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问题分析</vt:lpstr>
      <vt:lpstr>PowerPoint 演示文稿</vt:lpstr>
      <vt:lpstr>前提假设</vt:lpstr>
      <vt:lpstr>数据预处理</vt:lpstr>
      <vt:lpstr>问题一</vt:lpstr>
      <vt:lpstr>问题二</vt:lpstr>
      <vt:lpstr>问题三</vt:lpstr>
      <vt:lpstr>问题四</vt:lpstr>
      <vt:lpstr>问题五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1445942041@qq.com</dc:creator>
  <cp:lastModifiedBy>1445942041@qq.com</cp:lastModifiedBy>
  <cp:revision>4</cp:revision>
  <dcterms:created xsi:type="dcterms:W3CDTF">2023-04-08T02:55:00Z</dcterms:created>
  <dcterms:modified xsi:type="dcterms:W3CDTF">2023-04-12T16:37:27Z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116A8B3A447146B7B796A9C1739D07A4_12</vt:lpwstr>
  </property>
  <property fmtid="{D5CDD505-2E9C-101B-9397-08002B2CF9AE}" pid="3" name="KSOProductBuildVer">
    <vt:lpwstr>2052-11.1.0.14036</vt:lpwstr>
  </property>
</Properties>
</file>